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6" r:id="rId2"/>
    <p:sldId id="257" r:id="rId3"/>
    <p:sldId id="259" r:id="rId4"/>
    <p:sldId id="275" r:id="rId5"/>
    <p:sldId id="290" r:id="rId6"/>
    <p:sldId id="260" r:id="rId7"/>
    <p:sldId id="261" r:id="rId8"/>
    <p:sldId id="291" r:id="rId9"/>
    <p:sldId id="292" r:id="rId10"/>
    <p:sldId id="293" r:id="rId11"/>
    <p:sldId id="262" r:id="rId12"/>
    <p:sldId id="263" r:id="rId13"/>
    <p:sldId id="264" r:id="rId14"/>
    <p:sldId id="276" r:id="rId15"/>
    <p:sldId id="277" r:id="rId16"/>
    <p:sldId id="278" r:id="rId17"/>
    <p:sldId id="279" r:id="rId18"/>
    <p:sldId id="265" r:id="rId19"/>
    <p:sldId id="267" r:id="rId20"/>
    <p:sldId id="266" r:id="rId21"/>
    <p:sldId id="268" r:id="rId22"/>
    <p:sldId id="269" r:id="rId23"/>
    <p:sldId id="280" r:id="rId24"/>
    <p:sldId id="281" r:id="rId25"/>
    <p:sldId id="282" r:id="rId26"/>
    <p:sldId id="283" r:id="rId27"/>
    <p:sldId id="284" r:id="rId28"/>
    <p:sldId id="271" r:id="rId29"/>
    <p:sldId id="285" r:id="rId30"/>
    <p:sldId id="272" r:id="rId31"/>
    <p:sldId id="294" r:id="rId32"/>
    <p:sldId id="286" r:id="rId33"/>
    <p:sldId id="273" r:id="rId34"/>
    <p:sldId id="288" r:id="rId35"/>
    <p:sldId id="289" r:id="rId36"/>
    <p:sldId id="274" r:id="rId37"/>
    <p:sldId id="295" r:id="rId38"/>
    <p:sldId id="287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6EA39BE-F3A5-4B22-90F2-4B76765709D4}" type="datetimeFigureOut">
              <a:rPr lang="en-US" smtClean="0"/>
              <a:pPr/>
              <a:t>4/1/2010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64806AF-0EA7-4BB4-9CD7-05534A44293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Elliptic Curve Cryptography?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Daniel Dreibelbis</a:t>
            </a:r>
          </a:p>
          <a:p>
            <a:r>
              <a:rPr lang="en-US" dirty="0" smtClean="0"/>
              <a:t>University of North Florida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Eve Figure out </a:t>
            </a:r>
            <a:r>
              <a:rPr lang="en-US" i="1" dirty="0" smtClean="0"/>
              <a:t>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 knows all shared values, which are: </a:t>
            </a:r>
            <a:r>
              <a:rPr lang="en-US" i="1" dirty="0" smtClean="0"/>
              <a:t>b</a:t>
            </a:r>
            <a:r>
              <a:rPr lang="en-US" dirty="0" smtClean="0"/>
              <a:t>,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B</a:t>
            </a:r>
            <a:r>
              <a:rPr lang="en-US" i="1" dirty="0" smtClean="0"/>
              <a:t>,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A</a:t>
            </a:r>
            <a:r>
              <a:rPr lang="en-US" i="1" dirty="0" smtClean="0"/>
              <a:t>.</a:t>
            </a:r>
          </a:p>
          <a:p>
            <a:r>
              <a:rPr lang="en-US" dirty="0" smtClean="0"/>
              <a:t>She wants to figure out </a:t>
            </a:r>
            <a:r>
              <a:rPr lang="en-US" i="1" dirty="0" err="1" smtClean="0"/>
              <a:t>bp</a:t>
            </a:r>
            <a:r>
              <a:rPr lang="en-US" i="1" baseline="-25000" dirty="0" err="1" smtClean="0"/>
              <a:t>A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B</a:t>
            </a:r>
            <a:r>
              <a:rPr lang="en-US" dirty="0" smtClean="0"/>
              <a:t>.  She knows </a:t>
            </a:r>
            <a:r>
              <a:rPr lang="en-US" i="1" dirty="0" smtClean="0"/>
              <a:t>b</a:t>
            </a:r>
            <a:r>
              <a:rPr lang="en-US" dirty="0" smtClean="0"/>
              <a:t>, </a:t>
            </a:r>
            <a:r>
              <a:rPr lang="en-US" i="1" dirty="0" err="1" smtClean="0"/>
              <a:t>bp</a:t>
            </a:r>
            <a:r>
              <a:rPr lang="en-US" i="1" baseline="-25000" dirty="0" err="1" smtClean="0"/>
              <a:t>A</a:t>
            </a:r>
            <a:r>
              <a:rPr lang="en-US" dirty="0" smtClean="0"/>
              <a:t>, and </a:t>
            </a:r>
            <a:r>
              <a:rPr lang="en-US" i="1" dirty="0" err="1" smtClean="0"/>
              <a:t>bp</a:t>
            </a:r>
            <a:r>
              <a:rPr lang="en-US" i="1" baseline="-25000" dirty="0" err="1" smtClean="0"/>
              <a:t>B</a:t>
            </a:r>
            <a:r>
              <a:rPr lang="en-US" i="1" dirty="0" smtClean="0"/>
              <a:t>.</a:t>
            </a:r>
          </a:p>
          <a:p>
            <a:r>
              <a:rPr lang="en-US" dirty="0" smtClean="0"/>
              <a:t>To do this, she needs to be able to divide.  But she does not know how to divide.</a:t>
            </a:r>
          </a:p>
          <a:p>
            <a:r>
              <a:rPr lang="en-US" dirty="0" smtClean="0"/>
              <a:t>In Real Life, multiplication and division are replaced with math problems that are “easy” to do, but really difficult to undo.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302000" y="1930400"/>
          <a:ext cx="914400" cy="198438"/>
        </p:xfrm>
        <a:graphic>
          <a:graphicData uri="http://schemas.openxmlformats.org/presentationml/2006/ole">
            <p:oleObj spid="_x0000_s1026" name="Equation" r:id="rId3" imgW="914400" imgH="19872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2057400"/>
            <a:ext cx="726480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 </a:t>
            </a:r>
            <a:r>
              <a:rPr lang="en-US" sz="3200" i="1" dirty="0" smtClean="0"/>
              <a:t>elliptic curve </a:t>
            </a:r>
            <a:r>
              <a:rPr lang="en-US" sz="3200" dirty="0" smtClean="0"/>
              <a:t>is a curve of the form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i="1" dirty="0" smtClean="0"/>
              <a:t>y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= </a:t>
            </a:r>
            <a:r>
              <a:rPr lang="en-US" sz="3200" i="1" dirty="0" smtClean="0"/>
              <a:t>x</a:t>
            </a:r>
            <a:r>
              <a:rPr lang="en-US" sz="3200" baseline="30000" dirty="0" smtClean="0"/>
              <a:t>3</a:t>
            </a:r>
            <a:r>
              <a:rPr lang="en-US" sz="3200" dirty="0" smtClean="0"/>
              <a:t> + </a:t>
            </a:r>
            <a:r>
              <a:rPr lang="en-US" sz="3200" i="1" dirty="0" smtClean="0"/>
              <a:t>ax</a:t>
            </a:r>
            <a:r>
              <a:rPr lang="en-US" sz="3200" dirty="0" smtClean="0"/>
              <a:t> + </a:t>
            </a:r>
            <a:r>
              <a:rPr lang="en-US" sz="3200" i="1" dirty="0" smtClean="0"/>
              <a:t>b</a:t>
            </a:r>
          </a:p>
          <a:p>
            <a:pPr algn="ctr"/>
            <a:endParaRPr lang="en-US" sz="3200" i="1" dirty="0" smtClean="0"/>
          </a:p>
          <a:p>
            <a:pPr algn="ctr"/>
            <a:r>
              <a:rPr lang="en-US" sz="3200" dirty="0" smtClean="0"/>
              <a:t>where 4</a:t>
            </a:r>
            <a:r>
              <a:rPr lang="en-US" sz="3200" i="1" dirty="0" smtClean="0"/>
              <a:t>a</a:t>
            </a:r>
            <a:r>
              <a:rPr lang="en-US" sz="3200" baseline="30000" dirty="0" smtClean="0"/>
              <a:t>3</a:t>
            </a:r>
            <a:r>
              <a:rPr lang="en-US" sz="3200" dirty="0" smtClean="0"/>
              <a:t> + 27</a:t>
            </a:r>
            <a:r>
              <a:rPr lang="en-US" sz="3200" i="1" dirty="0" smtClean="0"/>
              <a:t>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≠ 0</a:t>
            </a:r>
          </a:p>
          <a:p>
            <a:pPr algn="ctr"/>
            <a:endParaRPr lang="en-US" sz="3200" dirty="0"/>
          </a:p>
          <a:p>
            <a:r>
              <a:rPr lang="en-US" sz="3200" dirty="0" smtClean="0"/>
              <a:t>Plus a point </a:t>
            </a:r>
            <a:r>
              <a:rPr lang="en-US" sz="3200" i="1" dirty="0" smtClean="0"/>
              <a:t>O</a:t>
            </a:r>
            <a:r>
              <a:rPr lang="en-US" sz="3200" dirty="0" smtClean="0"/>
              <a:t> at “infinity”.  It is at the end </a:t>
            </a:r>
          </a:p>
          <a:p>
            <a:r>
              <a:rPr lang="en-US" sz="3200" dirty="0" smtClean="0"/>
              <a:t>of all vertical lines.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Content Placeholder 3" descr="ec-real1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057400"/>
            <a:ext cx="4145920" cy="4525963"/>
          </a:xfrm>
        </p:spPr>
      </p:pic>
      <p:pic>
        <p:nvPicPr>
          <p:cNvPr id="5" name="Picture 4" descr="ec-real2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57400"/>
            <a:ext cx="4191000" cy="4575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Structure P # Q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876424"/>
            <a:ext cx="3809999" cy="476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Structure: P + Q</a:t>
            </a:r>
            <a:endParaRPr lang="en-US" dirty="0"/>
          </a:p>
        </p:txBody>
      </p:sp>
      <p:pic>
        <p:nvPicPr>
          <p:cNvPr id="2050" name="Picture 2"/>
          <p:cNvPicPr>
            <a:picLocks noGrp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514600" y="1874520"/>
            <a:ext cx="3813048" cy="476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Structure: P + P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886315" y="1935163"/>
            <a:ext cx="337137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Structure: P + O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883905" y="1935163"/>
            <a:ext cx="337618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Structure: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Using our definition of addition:</a:t>
            </a:r>
          </a:p>
          <a:p>
            <a:pPr>
              <a:buNone/>
            </a:pPr>
            <a:r>
              <a:rPr lang="en-US" dirty="0" smtClean="0"/>
              <a:t>P + Q is well defined</a:t>
            </a:r>
          </a:p>
          <a:p>
            <a:pPr>
              <a:buNone/>
            </a:pPr>
            <a:r>
              <a:rPr lang="en-US" dirty="0" smtClean="0"/>
              <a:t>P + Q = Q + P</a:t>
            </a:r>
          </a:p>
          <a:p>
            <a:pPr>
              <a:buNone/>
            </a:pPr>
            <a:r>
              <a:rPr lang="en-US" dirty="0" smtClean="0"/>
              <a:t>P + (Q + R) = (P + Q) + R</a:t>
            </a:r>
          </a:p>
          <a:p>
            <a:pPr>
              <a:buNone/>
            </a:pPr>
            <a:r>
              <a:rPr lang="en-US" dirty="0" smtClean="0"/>
              <a:t>P + O = P</a:t>
            </a:r>
          </a:p>
          <a:p>
            <a:pPr>
              <a:buNone/>
            </a:pPr>
            <a:r>
              <a:rPr lang="en-US" dirty="0" smtClean="0"/>
              <a:t>-P = P # (O # O)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 for Addition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81200"/>
            <a:ext cx="8714492" cy="457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that if the coefficients of the elliptic curve are in a particular field, and the coordinates of P and Q are in this field, then so is P + Q.</a:t>
            </a:r>
          </a:p>
          <a:p>
            <a:r>
              <a:rPr lang="en-US" dirty="0" smtClean="0"/>
              <a:t>If the field is real numbers, then we get the pictures we’ve seen.</a:t>
            </a:r>
          </a:p>
          <a:p>
            <a:r>
              <a:rPr lang="en-US" dirty="0" smtClean="0"/>
              <a:t>If the field is complex numbers, then we get modular forms.</a:t>
            </a:r>
          </a:p>
          <a:p>
            <a:r>
              <a:rPr lang="en-US" dirty="0" smtClean="0"/>
              <a:t>If the field is rational numbers, then we get algebraic number theory.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the Key Exchange Problem</a:t>
            </a:r>
          </a:p>
          <a:p>
            <a:r>
              <a:rPr lang="en-US" dirty="0" smtClean="0"/>
              <a:t>Define elliptic curves and their group structure</a:t>
            </a:r>
          </a:p>
          <a:p>
            <a:r>
              <a:rPr lang="en-US" dirty="0" smtClean="0"/>
              <a:t>Define elliptic curves mod </a:t>
            </a:r>
            <a:r>
              <a:rPr lang="en-US" i="1" dirty="0" smtClean="0"/>
              <a:t>p</a:t>
            </a:r>
            <a:endParaRPr lang="en-US" dirty="0" smtClean="0"/>
          </a:p>
          <a:p>
            <a:r>
              <a:rPr lang="en-US" dirty="0" smtClean="0"/>
              <a:t>Define the Elliptic Curve Discrete Log Problem</a:t>
            </a:r>
          </a:p>
          <a:p>
            <a:r>
              <a:rPr lang="en-US" dirty="0" smtClean="0"/>
              <a:t>Elliptic curves for KEP</a:t>
            </a:r>
          </a:p>
          <a:p>
            <a:r>
              <a:rPr lang="en-US" dirty="0" smtClean="0"/>
              <a:t>Real life example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 </a:t>
            </a:r>
            <a:r>
              <a:rPr lang="en-US" i="1" dirty="0" smtClean="0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</a:t>
            </a:r>
            <a:r>
              <a:rPr lang="en-US" i="1" dirty="0" smtClean="0"/>
              <a:t>a</a:t>
            </a:r>
            <a:r>
              <a:rPr lang="en-US" dirty="0" smtClean="0"/>
              <a:t> mod </a:t>
            </a:r>
            <a:r>
              <a:rPr lang="en-US" i="1" dirty="0" smtClean="0"/>
              <a:t>b</a:t>
            </a:r>
            <a:r>
              <a:rPr lang="en-US" dirty="0" smtClean="0"/>
              <a:t> as the remainder when </a:t>
            </a:r>
            <a:r>
              <a:rPr lang="en-US" i="1" dirty="0" smtClean="0"/>
              <a:t>a</a:t>
            </a:r>
            <a:r>
              <a:rPr lang="en-US" dirty="0" smtClean="0"/>
              <a:t> is divided by </a:t>
            </a:r>
            <a:r>
              <a:rPr lang="en-US" i="1" dirty="0" smtClean="0"/>
              <a:t>b</a:t>
            </a:r>
            <a:r>
              <a:rPr lang="en-US" dirty="0" smtClean="0"/>
              <a:t>.</a:t>
            </a:r>
          </a:p>
          <a:p>
            <a:r>
              <a:rPr lang="en-US" dirty="0" smtClean="0"/>
              <a:t>5 mod 3 = 2,  20 mod 7 = 6,  42 mod 7 = 0</a:t>
            </a:r>
          </a:p>
          <a:p>
            <a:r>
              <a:rPr lang="en-US" dirty="0" smtClean="0"/>
              <a:t>Mod works nice with arithmetic.</a:t>
            </a:r>
          </a:p>
          <a:p>
            <a:r>
              <a:rPr lang="en-US" dirty="0" smtClean="0"/>
              <a:t>If </a:t>
            </a:r>
            <a:r>
              <a:rPr lang="en-US" i="1" dirty="0" smtClean="0"/>
              <a:t>p </a:t>
            </a:r>
            <a:r>
              <a:rPr lang="en-US" dirty="0" smtClean="0"/>
              <a:t>is a prime, we use the numbers {0, 1, 2, …, </a:t>
            </a:r>
            <a:r>
              <a:rPr lang="en-US" i="1" dirty="0" smtClean="0"/>
              <a:t>p</a:t>
            </a:r>
            <a:r>
              <a:rPr lang="en-US" dirty="0" smtClean="0"/>
              <a:t>-1}, and we can add, subtract, multiply, and divide.</a:t>
            </a:r>
          </a:p>
          <a:p>
            <a:r>
              <a:rPr lang="en-US" dirty="0" smtClean="0"/>
              <a:t>So we can do elliptic curves on the integers mod </a:t>
            </a:r>
            <a:r>
              <a:rPr lang="en-US" i="1" dirty="0" smtClean="0"/>
              <a:t>p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 mod </a:t>
            </a:r>
            <a:r>
              <a:rPr lang="en-US" i="1" dirty="0" smtClean="0"/>
              <a:t>p</a:t>
            </a:r>
            <a:endParaRPr lang="en-US" dirty="0"/>
          </a:p>
        </p:txBody>
      </p:sp>
      <p:pic>
        <p:nvPicPr>
          <p:cNvPr id="4" name="Content Placeholder 3" descr="ec-real1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05000"/>
            <a:ext cx="4145920" cy="4525963"/>
          </a:xfrm>
        </p:spPr>
      </p:pic>
      <p:pic>
        <p:nvPicPr>
          <p:cNvPr id="5" name="Picture 4" descr="ec54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05000"/>
            <a:ext cx="4209514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</a:t>
            </a:r>
            <a:r>
              <a:rPr lang="en-US" i="1" dirty="0" err="1" smtClean="0"/>
              <a:t>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2P = P + P</a:t>
            </a:r>
          </a:p>
          <a:p>
            <a:r>
              <a:rPr lang="en-US" dirty="0" smtClean="0"/>
              <a:t>3P = P + P + P</a:t>
            </a:r>
          </a:p>
          <a:p>
            <a:r>
              <a:rPr lang="en-US" i="1" dirty="0" err="1" smtClean="0"/>
              <a:t>m</a:t>
            </a:r>
            <a:r>
              <a:rPr lang="en-US" dirty="0" err="1" smtClean="0"/>
              <a:t>P</a:t>
            </a:r>
            <a:r>
              <a:rPr lang="en-US" dirty="0" smtClean="0"/>
              <a:t> = P + P + … + P</a:t>
            </a:r>
          </a:p>
          <a:p>
            <a:r>
              <a:rPr lang="en-US" dirty="0" smtClean="0"/>
              <a:t>No matter how big </a:t>
            </a:r>
            <a:r>
              <a:rPr lang="en-US" i="1" dirty="0" smtClean="0"/>
              <a:t>m</a:t>
            </a:r>
            <a:r>
              <a:rPr lang="en-US" dirty="0" smtClean="0"/>
              <a:t> is, there is an efficient (quick) way to calculate </a:t>
            </a:r>
            <a:r>
              <a:rPr lang="en-US" i="1" dirty="0" err="1" smtClean="0"/>
              <a:t>m</a:t>
            </a:r>
            <a:r>
              <a:rPr lang="en-US" dirty="0" err="1" smtClean="0"/>
              <a:t>P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mod 541</a:t>
            </a:r>
            <a:endParaRPr lang="en-US" dirty="0"/>
          </a:p>
        </p:txBody>
      </p:sp>
      <p:pic>
        <p:nvPicPr>
          <p:cNvPr id="4" name="Content Placeholder 3" descr="dlp101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287" y="1935163"/>
            <a:ext cx="4041425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mod 541</a:t>
            </a:r>
            <a:endParaRPr lang="en-US" dirty="0"/>
          </a:p>
        </p:txBody>
      </p:sp>
      <p:pic>
        <p:nvPicPr>
          <p:cNvPr id="4" name="Content Placeholder 3" descr="dlp101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287" y="1935163"/>
            <a:ext cx="4041425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mod 541</a:t>
            </a:r>
            <a:endParaRPr lang="en-US" dirty="0"/>
          </a:p>
        </p:txBody>
      </p:sp>
      <p:pic>
        <p:nvPicPr>
          <p:cNvPr id="4" name="Content Placeholder 3" descr="dlp101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287" y="1935163"/>
            <a:ext cx="4041425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mod 541</a:t>
            </a:r>
            <a:endParaRPr lang="en-US" dirty="0"/>
          </a:p>
        </p:txBody>
      </p:sp>
      <p:pic>
        <p:nvPicPr>
          <p:cNvPr id="4" name="Content Placeholder 3" descr="dlp101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287" y="1935163"/>
            <a:ext cx="4041425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mod 541</a:t>
            </a:r>
            <a:endParaRPr lang="en-US" dirty="0"/>
          </a:p>
        </p:txBody>
      </p:sp>
      <p:pic>
        <p:nvPicPr>
          <p:cNvPr id="4" name="Content Placeholder 3" descr="dlp101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176" y="1938528"/>
            <a:ext cx="4041134" cy="43891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Elliptic Curve Discrete Log Problem</a:t>
            </a:r>
            <a:endParaRPr lang="en-US" dirty="0"/>
          </a:p>
        </p:txBody>
      </p:sp>
      <p:pic>
        <p:nvPicPr>
          <p:cNvPr id="4" name="Content Placeholder 3" descr="ecdlp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287" y="1935163"/>
            <a:ext cx="4041425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ECDLP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Begin with an elliptic curve mod</a:t>
            </a:r>
            <a:r>
              <a:rPr lang="en-US" i="1" dirty="0" smtClean="0"/>
              <a:t> p</a:t>
            </a:r>
            <a:r>
              <a:rPr lang="en-US" dirty="0" smtClean="0"/>
              <a:t>, let P be a point and let Q be a multiple of P.  The ECDLP is to find the value of </a:t>
            </a:r>
            <a:r>
              <a:rPr lang="en-US" i="1" dirty="0" smtClean="0"/>
              <a:t>m</a:t>
            </a:r>
            <a:r>
              <a:rPr lang="en-US" dirty="0" smtClean="0"/>
              <a:t> such that Q = </a:t>
            </a:r>
            <a:r>
              <a:rPr lang="en-US" i="1" dirty="0" err="1" smtClean="0"/>
              <a:t>m</a:t>
            </a:r>
            <a:r>
              <a:rPr lang="en-US" dirty="0" err="1" smtClean="0"/>
              <a:t>P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can simply calculate 2P, 3P, 4P, etc.  But if </a:t>
            </a:r>
            <a:r>
              <a:rPr lang="en-US" i="1" dirty="0" smtClean="0"/>
              <a:t>p</a:t>
            </a:r>
            <a:r>
              <a:rPr lang="en-US" dirty="0" smtClean="0"/>
              <a:t> and </a:t>
            </a:r>
            <a:r>
              <a:rPr lang="en-US" i="1" dirty="0" smtClean="0"/>
              <a:t>m</a:t>
            </a:r>
            <a:r>
              <a:rPr lang="en-US" dirty="0" smtClean="0"/>
              <a:t> are large numbers, this could take trillions of years.</a:t>
            </a:r>
          </a:p>
          <a:p>
            <a:r>
              <a:rPr lang="en-US" dirty="0" smtClean="0"/>
              <a:t>Basically, we do not know of a fast way to solve ECDLP.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Alice wants to send a message to Bob.</a:t>
            </a:r>
          </a:p>
          <a:p>
            <a:r>
              <a:rPr lang="en-US" dirty="0" smtClean="0"/>
              <a:t>“Be sure to drink your </a:t>
            </a:r>
            <a:r>
              <a:rPr lang="en-US" dirty="0" err="1" smtClean="0"/>
              <a:t>Ovaltine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Eve is listening to any communication between Alice and Bob.</a:t>
            </a:r>
          </a:p>
          <a:p>
            <a:r>
              <a:rPr lang="en-US" dirty="0" smtClean="0"/>
              <a:t>Goal: Encrypt the message in a way that Alice and Bob know, but Eve does not.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Exchange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Alice and Bob want to agree on a key </a:t>
            </a:r>
            <a:r>
              <a:rPr lang="en-US" i="1" dirty="0" smtClean="0"/>
              <a:t>k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Alice and Bob agree on an elliptic curve, a large prime </a:t>
            </a:r>
            <a:r>
              <a:rPr lang="en-US" i="1" dirty="0" smtClean="0"/>
              <a:t>p</a:t>
            </a:r>
            <a:r>
              <a:rPr lang="en-US" dirty="0" smtClean="0"/>
              <a:t> (about 35 digits will do), and a point B on the curve.  Eve knows the curve, the point, and the prime number.</a:t>
            </a:r>
          </a:p>
          <a:p>
            <a:r>
              <a:rPr lang="en-US" dirty="0" smtClean="0"/>
              <a:t>Alice secretly picks a large number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dirty="0" smtClean="0"/>
              <a:t> (about 20 digits will do).  Bob secretly picks a large number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B</a:t>
            </a:r>
            <a:r>
              <a:rPr lang="en-US" dirty="0" smtClean="0"/>
              <a:t>.  Alice computes Q</a:t>
            </a:r>
            <a:r>
              <a:rPr lang="en-US" baseline="-25000" dirty="0" smtClean="0"/>
              <a:t>A</a:t>
            </a:r>
            <a:r>
              <a:rPr lang="en-US" dirty="0" smtClean="0"/>
              <a:t> =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dirty="0" err="1" smtClean="0"/>
              <a:t>B</a:t>
            </a:r>
            <a:r>
              <a:rPr lang="en-US" dirty="0" smtClean="0"/>
              <a:t>.  Bob computes Q</a:t>
            </a:r>
            <a:r>
              <a:rPr lang="en-US" baseline="-25000" dirty="0" smtClean="0"/>
              <a:t>B</a:t>
            </a:r>
            <a:r>
              <a:rPr lang="en-US" dirty="0" smtClean="0"/>
              <a:t> =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B</a:t>
            </a:r>
            <a:r>
              <a:rPr lang="en-US" dirty="0" err="1" smtClean="0"/>
              <a:t>B</a:t>
            </a:r>
            <a:r>
              <a:rPr lang="en-US" dirty="0" smtClean="0"/>
              <a:t>.  They exchange the points Q</a:t>
            </a:r>
            <a:r>
              <a:rPr lang="en-US" baseline="-25000" dirty="0" smtClean="0"/>
              <a:t>A</a:t>
            </a:r>
            <a:r>
              <a:rPr lang="en-US" dirty="0" smtClean="0"/>
              <a:t> and Q</a:t>
            </a:r>
            <a:r>
              <a:rPr lang="en-US" baseline="-25000" dirty="0" smtClean="0"/>
              <a:t>B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Alice computes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dirty="0" err="1" smtClean="0"/>
              <a:t>Q</a:t>
            </a:r>
            <a:r>
              <a:rPr lang="en-US" baseline="-25000" dirty="0" err="1" smtClean="0"/>
              <a:t>B</a:t>
            </a:r>
            <a:r>
              <a:rPr lang="en-US" dirty="0" smtClean="0"/>
              <a:t> =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B</a:t>
            </a:r>
            <a:r>
              <a:rPr lang="en-US" dirty="0" err="1" smtClean="0"/>
              <a:t>B</a:t>
            </a:r>
            <a:r>
              <a:rPr lang="en-US" dirty="0" smtClean="0"/>
              <a:t>.  Bob computes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B</a:t>
            </a:r>
            <a:r>
              <a:rPr lang="en-US" dirty="0" err="1" smtClean="0"/>
              <a:t>Q</a:t>
            </a:r>
            <a:r>
              <a:rPr lang="en-US" baseline="-25000" dirty="0" err="1" smtClean="0"/>
              <a:t>A</a:t>
            </a:r>
            <a:r>
              <a:rPr lang="en-US" dirty="0" smtClean="0"/>
              <a:t> =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B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dirty="0" err="1" smtClean="0"/>
              <a:t>B</a:t>
            </a:r>
            <a:r>
              <a:rPr lang="en-US" dirty="0" smtClean="0"/>
              <a:t>.  Both use the </a:t>
            </a:r>
            <a:r>
              <a:rPr lang="en-US" i="1" dirty="0" smtClean="0"/>
              <a:t>x</a:t>
            </a:r>
            <a:r>
              <a:rPr lang="en-US" dirty="0" smtClean="0"/>
              <a:t> value of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B</a:t>
            </a:r>
            <a:r>
              <a:rPr lang="en-US" dirty="0" err="1" smtClean="0"/>
              <a:t>B</a:t>
            </a:r>
            <a:r>
              <a:rPr lang="en-US" dirty="0" smtClean="0"/>
              <a:t> for the key </a:t>
            </a:r>
            <a:r>
              <a:rPr lang="en-US" i="1" dirty="0" smtClean="0"/>
              <a:t>k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Let’s use </a:t>
            </a:r>
            <a:r>
              <a:rPr lang="en-US" sz="2800" i="1" dirty="0" smtClean="0"/>
              <a:t>y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</a:t>
            </a:r>
            <a:r>
              <a:rPr lang="en-US" sz="2800" i="1" dirty="0" smtClean="0"/>
              <a:t>x</a:t>
            </a:r>
            <a:r>
              <a:rPr lang="en-US" sz="2800" i="1" baseline="30000" dirty="0" smtClean="0"/>
              <a:t>3</a:t>
            </a:r>
            <a:r>
              <a:rPr lang="en-US" sz="2800" dirty="0" smtClean="0"/>
              <a:t> – </a:t>
            </a:r>
            <a:r>
              <a:rPr lang="en-US" sz="2800" i="1" dirty="0" smtClean="0"/>
              <a:t>x</a:t>
            </a:r>
            <a:r>
              <a:rPr lang="en-US" sz="2800" dirty="0" smtClean="0"/>
              <a:t> with </a:t>
            </a:r>
            <a:r>
              <a:rPr lang="en-US" sz="2800" i="1" dirty="0" smtClean="0"/>
              <a:t>p</a:t>
            </a:r>
            <a:r>
              <a:rPr lang="en-US" sz="2800" dirty="0" smtClean="0"/>
              <a:t> = 541, </a:t>
            </a:r>
            <a:r>
              <a:rPr lang="en-US" sz="2800" i="1" dirty="0" smtClean="0"/>
              <a:t>B</a:t>
            </a:r>
            <a:r>
              <a:rPr lang="en-US" sz="2800" dirty="0" smtClean="0"/>
              <a:t> = (10, 80).</a:t>
            </a:r>
          </a:p>
          <a:p>
            <a:r>
              <a:rPr lang="en-US" sz="2800" dirty="0" smtClean="0"/>
              <a:t>Alice picks </a:t>
            </a:r>
            <a:r>
              <a:rPr lang="en-US" sz="2800" i="1" dirty="0" err="1" smtClean="0"/>
              <a:t>p</a:t>
            </a:r>
            <a:r>
              <a:rPr lang="en-US" sz="2800" i="1" baseline="-25000" dirty="0" err="1" smtClean="0"/>
              <a:t>A</a:t>
            </a:r>
            <a:r>
              <a:rPr lang="en-US" sz="2800" i="1" dirty="0" smtClean="0"/>
              <a:t> </a:t>
            </a:r>
            <a:r>
              <a:rPr lang="en-US" sz="2800" dirty="0" smtClean="0"/>
              <a:t>= 20.  Bob picks </a:t>
            </a:r>
            <a:r>
              <a:rPr lang="en-US" sz="2800" i="1" dirty="0" err="1" smtClean="0"/>
              <a:t>p</a:t>
            </a:r>
            <a:r>
              <a:rPr lang="en-US" sz="2800" i="1" baseline="-25000" dirty="0" err="1" smtClean="0"/>
              <a:t>B</a:t>
            </a:r>
            <a:r>
              <a:rPr lang="en-US" sz="2800" dirty="0" smtClean="0"/>
              <a:t> = 103.</a:t>
            </a:r>
          </a:p>
          <a:p>
            <a:r>
              <a:rPr lang="en-US" sz="2800" dirty="0" smtClean="0"/>
              <a:t>Q</a:t>
            </a:r>
            <a:r>
              <a:rPr lang="en-US" sz="2800" baseline="-25000" dirty="0" smtClean="0"/>
              <a:t>A</a:t>
            </a:r>
            <a:r>
              <a:rPr lang="en-US" sz="2800" dirty="0" smtClean="0"/>
              <a:t> = 20 (10, 80) = (519, 241).  </a:t>
            </a:r>
          </a:p>
          <a:p>
            <a:r>
              <a:rPr lang="en-US" sz="2800" dirty="0" smtClean="0"/>
              <a:t>Q</a:t>
            </a:r>
            <a:r>
              <a:rPr lang="en-US" sz="2800" baseline="-25000" dirty="0" smtClean="0"/>
              <a:t>B</a:t>
            </a:r>
            <a:r>
              <a:rPr lang="en-US" sz="2800" dirty="0" smtClean="0"/>
              <a:t> = 103 (10, 80) = (85, 345).</a:t>
            </a:r>
          </a:p>
          <a:p>
            <a:r>
              <a:rPr lang="en-US" sz="2800" dirty="0" smtClean="0"/>
              <a:t>When Alice gets Q</a:t>
            </a:r>
            <a:r>
              <a:rPr lang="en-US" sz="2800" baseline="-25000" dirty="0" smtClean="0"/>
              <a:t>B</a:t>
            </a:r>
            <a:r>
              <a:rPr lang="en-US" sz="2800" dirty="0" smtClean="0"/>
              <a:t>, she finds 20Q</a:t>
            </a:r>
            <a:r>
              <a:rPr lang="en-US" sz="2800" baseline="-25000" dirty="0" smtClean="0"/>
              <a:t>B</a:t>
            </a:r>
            <a:r>
              <a:rPr lang="en-US" sz="2800" dirty="0" smtClean="0"/>
              <a:t> = (353, 158).</a:t>
            </a:r>
          </a:p>
          <a:p>
            <a:r>
              <a:rPr lang="en-US" sz="2800" dirty="0" smtClean="0"/>
              <a:t>When Bob gets Q</a:t>
            </a:r>
            <a:r>
              <a:rPr lang="en-US" sz="2800" baseline="-25000" dirty="0" smtClean="0"/>
              <a:t>A</a:t>
            </a:r>
            <a:r>
              <a:rPr lang="en-US" sz="2800" dirty="0" smtClean="0"/>
              <a:t>, he finds 103Q</a:t>
            </a:r>
            <a:r>
              <a:rPr lang="en-US" sz="2800" baseline="-25000" dirty="0" smtClean="0"/>
              <a:t>A</a:t>
            </a:r>
            <a:r>
              <a:rPr lang="en-US" sz="2800" dirty="0" smtClean="0"/>
              <a:t> = (353, 158).</a:t>
            </a:r>
          </a:p>
          <a:p>
            <a:r>
              <a:rPr lang="en-US" sz="2800" dirty="0" smtClean="0"/>
              <a:t>They both use </a:t>
            </a:r>
            <a:r>
              <a:rPr lang="en-US" sz="2800" i="1" dirty="0" smtClean="0"/>
              <a:t>K</a:t>
            </a:r>
            <a:r>
              <a:rPr lang="en-US" sz="2800" dirty="0" smtClean="0"/>
              <a:t> = 353 for their key.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secure?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 knows the elliptic curve, the prime </a:t>
            </a:r>
            <a:r>
              <a:rPr lang="en-US" i="1" dirty="0" smtClean="0"/>
              <a:t>p</a:t>
            </a:r>
            <a:r>
              <a:rPr lang="en-US" dirty="0" smtClean="0"/>
              <a:t>, the original point B, and the points Q</a:t>
            </a:r>
            <a:r>
              <a:rPr lang="en-US" baseline="-25000" dirty="0" smtClean="0"/>
              <a:t>A</a:t>
            </a:r>
            <a:r>
              <a:rPr lang="en-US" dirty="0" smtClean="0"/>
              <a:t> =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dirty="0" err="1" smtClean="0"/>
              <a:t>B</a:t>
            </a:r>
            <a:r>
              <a:rPr lang="en-US" dirty="0" smtClean="0"/>
              <a:t> and Q</a:t>
            </a:r>
            <a:r>
              <a:rPr lang="en-US" baseline="-25000" dirty="0" smtClean="0"/>
              <a:t>B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B</a:t>
            </a:r>
            <a:r>
              <a:rPr lang="en-US" dirty="0" err="1" smtClean="0"/>
              <a:t>B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break, Eve needs to find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dirty="0" smtClean="0"/>
              <a:t> or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dirty="0" smtClean="0"/>
              <a:t>.  To get either value, Eve needs to solve the ECDLP.</a:t>
            </a:r>
          </a:p>
          <a:p>
            <a:r>
              <a:rPr lang="en-US" dirty="0" smtClean="0"/>
              <a:t>No one knows how to do this in a reasonable length of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people use </a:t>
            </a:r>
            <a:r>
              <a:rPr lang="en-US" dirty="0" err="1" smtClean="0"/>
              <a:t>Diffie</a:t>
            </a:r>
            <a:r>
              <a:rPr lang="en-US" dirty="0" smtClean="0"/>
              <a:t>-Hellman, which uses DLP instead of ECDLP.</a:t>
            </a:r>
          </a:p>
          <a:p>
            <a:r>
              <a:rPr lang="en-US" dirty="0" smtClean="0"/>
              <a:t>There has been progress on solving DLP.</a:t>
            </a:r>
          </a:p>
          <a:p>
            <a:r>
              <a:rPr lang="en-US" dirty="0" smtClean="0"/>
              <a:t>There has been no progress on solving ECDLP.</a:t>
            </a:r>
          </a:p>
          <a:p>
            <a:r>
              <a:rPr lang="en-US" dirty="0" smtClean="0"/>
              <a:t>As far as we know, this is as difficult as a “Black-Box” log problem.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Problem Mod p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52882" y="1935163"/>
            <a:ext cx="5638236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Box Addition Problem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68962" y="1935163"/>
            <a:ext cx="5206076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Microsoft’s DRM</a:t>
            </a:r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752600"/>
            <a:ext cx="68865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362200"/>
            <a:ext cx="56102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3024188"/>
            <a:ext cx="7772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4038600"/>
            <a:ext cx="7315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4800600"/>
            <a:ext cx="70008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Crypto’s Dirty Secret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Every form of public key cryptography or key exchange relies on our inability to solve a certain math problem quickly (factoring, DLP, ECDLP, SVP, etc).</a:t>
            </a:r>
          </a:p>
          <a:p>
            <a:r>
              <a:rPr lang="en-US" dirty="0" smtClean="0"/>
              <a:t>It is still possible that these “hard math problems” have quick solutions.  All we know is that no one has found a quick solution yet (or at least has admitted to this publicly).</a:t>
            </a:r>
          </a:p>
          <a:p>
            <a:r>
              <a:rPr lang="en-US" dirty="0" smtClean="0"/>
              <a:t>Research Problem: Find a quick solution to the ECDLP (thus making ECC useless) OR prove that no quick solution exists (thus making every other form of crypto useless).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</a:p>
          <a:p>
            <a:r>
              <a:rPr lang="en-US" dirty="0" smtClean="0"/>
              <a:t>www.unf.edu/~ddreibel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Decoder 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substitution cipher.</a:t>
            </a:r>
          </a:p>
          <a:p>
            <a:r>
              <a:rPr lang="en-US" dirty="0" smtClean="0"/>
              <a:t>Each letter is replaced by a letter </a:t>
            </a:r>
            <a:r>
              <a:rPr lang="en-US" i="1" dirty="0" smtClean="0"/>
              <a:t>k</a:t>
            </a:r>
            <a:r>
              <a:rPr lang="en-US" dirty="0" smtClean="0"/>
              <a:t> letters down the alphabet.</a:t>
            </a:r>
          </a:p>
        </p:txBody>
      </p:sp>
      <p:pic>
        <p:nvPicPr>
          <p:cNvPr id="4" name="Picture 3" descr="sdr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3276600"/>
            <a:ext cx="2514600" cy="2616347"/>
          </a:xfrm>
          <a:prstGeom prst="rect">
            <a:avLst/>
          </a:prstGeom>
        </p:spPr>
      </p:pic>
      <p:pic>
        <p:nvPicPr>
          <p:cNvPr id="5" name="Picture 4" descr="sdr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276600"/>
            <a:ext cx="1924050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Decoder Ring.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Caesar Code has </a:t>
            </a:r>
            <a:r>
              <a:rPr lang="en-US" i="1" dirty="0" smtClean="0"/>
              <a:t>k</a:t>
            </a:r>
            <a:r>
              <a:rPr lang="en-US" dirty="0" smtClean="0"/>
              <a:t> = 3.</a:t>
            </a:r>
          </a:p>
          <a:p>
            <a:r>
              <a:rPr lang="en-US" dirty="0" smtClean="0"/>
              <a:t>“Be sure to drink your </a:t>
            </a:r>
            <a:r>
              <a:rPr lang="en-US" dirty="0" err="1" smtClean="0"/>
              <a:t>Ovaltine</a:t>
            </a:r>
            <a:r>
              <a:rPr lang="en-US" dirty="0" smtClean="0"/>
              <a:t>.” becomes   “Eh </a:t>
            </a:r>
            <a:r>
              <a:rPr lang="en-US" dirty="0" err="1" smtClean="0"/>
              <a:t>vxuh</a:t>
            </a:r>
            <a:r>
              <a:rPr lang="en-US" dirty="0" smtClean="0"/>
              <a:t> </a:t>
            </a:r>
            <a:r>
              <a:rPr lang="en-US" dirty="0" err="1" smtClean="0"/>
              <a:t>wr</a:t>
            </a:r>
            <a:r>
              <a:rPr lang="en-US" dirty="0" smtClean="0"/>
              <a:t> </a:t>
            </a:r>
            <a:r>
              <a:rPr lang="en-US" dirty="0" err="1" smtClean="0"/>
              <a:t>gulqn</a:t>
            </a:r>
            <a:r>
              <a:rPr lang="en-US" dirty="0" smtClean="0"/>
              <a:t> </a:t>
            </a:r>
            <a:r>
              <a:rPr lang="en-US" dirty="0" err="1" smtClean="0"/>
              <a:t>brxu</a:t>
            </a:r>
            <a:r>
              <a:rPr lang="en-US" dirty="0" smtClean="0"/>
              <a:t> </a:t>
            </a:r>
            <a:r>
              <a:rPr lang="en-US" dirty="0" err="1" smtClean="0"/>
              <a:t>Rydowlqh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Bob decodes by removing </a:t>
            </a:r>
            <a:r>
              <a:rPr lang="en-US" i="1" dirty="0" smtClean="0"/>
              <a:t>k</a:t>
            </a:r>
            <a:r>
              <a:rPr lang="en-US" dirty="0" smtClean="0"/>
              <a:t> from each letter.</a:t>
            </a:r>
          </a:p>
          <a:p>
            <a:r>
              <a:rPr lang="en-US" dirty="0" smtClean="0"/>
              <a:t>The number </a:t>
            </a:r>
            <a:r>
              <a:rPr lang="en-US" i="1" dirty="0" smtClean="0"/>
              <a:t>k</a:t>
            </a:r>
            <a:r>
              <a:rPr lang="en-US" dirty="0" smtClean="0"/>
              <a:t> is called the </a:t>
            </a:r>
            <a:r>
              <a:rPr lang="en-US" i="1" dirty="0" smtClean="0"/>
              <a:t>key</a:t>
            </a:r>
            <a:r>
              <a:rPr lang="en-US" dirty="0" smtClean="0"/>
              <a:t>.  Our SDR has 26 different keys. 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Life SDR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SDR has 26 different keys.</a:t>
            </a:r>
          </a:p>
          <a:p>
            <a:r>
              <a:rPr lang="en-US" dirty="0" smtClean="0"/>
              <a:t>In Real Life, we use an encryption method called AES (Advanced Encryption System).</a:t>
            </a:r>
          </a:p>
          <a:p>
            <a:r>
              <a:rPr lang="en-US" dirty="0" smtClean="0"/>
              <a:t>AES has 2</a:t>
            </a:r>
            <a:r>
              <a:rPr lang="en-US" baseline="30000" dirty="0" smtClean="0"/>
              <a:t>128 </a:t>
            </a:r>
            <a:r>
              <a:rPr lang="en-US" dirty="0" smtClean="0"/>
              <a:t>different keys</a:t>
            </a:r>
          </a:p>
          <a:p>
            <a:r>
              <a:rPr lang="en-US" sz="2000" dirty="0" smtClean="0"/>
              <a:t>2</a:t>
            </a:r>
            <a:r>
              <a:rPr lang="en-US" sz="2000" baseline="30000" dirty="0" smtClean="0"/>
              <a:t>128 </a:t>
            </a:r>
            <a:r>
              <a:rPr lang="en-US" sz="2000" dirty="0" smtClean="0"/>
              <a:t> = 340,282,366,920,938,463,463,374,607,431,768,211,456</a:t>
            </a:r>
          </a:p>
          <a:p>
            <a:r>
              <a:rPr lang="en-US" dirty="0" smtClean="0"/>
              <a:t>That’s 340 </a:t>
            </a:r>
            <a:r>
              <a:rPr lang="en-US" dirty="0" err="1" smtClean="0"/>
              <a:t>undecillion</a:t>
            </a:r>
            <a:r>
              <a:rPr lang="en-US" dirty="0" smtClean="0"/>
              <a:t>.  That’s a whole bunch of keys.</a:t>
            </a:r>
          </a:p>
          <a:p>
            <a:r>
              <a:rPr lang="en-US" dirty="0" smtClean="0"/>
              <a:t>A brute force key search is infeasible.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Exchange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 hears </a:t>
            </a:r>
            <a:r>
              <a:rPr lang="en-US" i="1" dirty="0" smtClean="0"/>
              <a:t>everything</a:t>
            </a:r>
            <a:r>
              <a:rPr lang="en-US" dirty="0" smtClean="0"/>
              <a:t> that Alice says to Bob and Bob says to Alice.</a:t>
            </a:r>
          </a:p>
          <a:p>
            <a:r>
              <a:rPr lang="en-US" dirty="0" smtClean="0"/>
              <a:t>If Alice and Bob try to agree on a key </a:t>
            </a:r>
            <a:r>
              <a:rPr lang="en-US" i="1" dirty="0" smtClean="0"/>
              <a:t>k</a:t>
            </a:r>
            <a:r>
              <a:rPr lang="en-US" dirty="0" smtClean="0"/>
              <a:t>, Eve will hear this also, and she will know the key.</a:t>
            </a:r>
          </a:p>
          <a:p>
            <a:r>
              <a:rPr lang="en-US" dirty="0" smtClean="0"/>
              <a:t>KEP: How can Alice and Bob agree on a key without Eve knowing its value?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-Hellman’s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Say that Alice, Bob, and Eve know how to multiply numbers, but they don’t know how to divide.</a:t>
            </a:r>
          </a:p>
          <a:p>
            <a:r>
              <a:rPr lang="en-US" dirty="0" smtClean="0"/>
              <a:t>Alice and Bob will agree on a number </a:t>
            </a:r>
            <a:r>
              <a:rPr lang="en-US" i="1" dirty="0" smtClean="0"/>
              <a:t>b</a:t>
            </a:r>
            <a:r>
              <a:rPr lang="en-US" dirty="0" smtClean="0"/>
              <a:t>.  Then Alice will secretly pick a number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dirty="0" smtClean="0"/>
              <a:t>, while Bob will secretly pick a number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B</a:t>
            </a:r>
            <a:r>
              <a:rPr lang="en-US" dirty="0" smtClean="0"/>
              <a:t>.  </a:t>
            </a:r>
          </a:p>
          <a:p>
            <a:r>
              <a:rPr lang="en-US" dirty="0" smtClean="0"/>
              <a:t>Alice will compute the number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A</a:t>
            </a:r>
            <a:r>
              <a:rPr lang="en-US" dirty="0" smtClean="0"/>
              <a:t> = </a:t>
            </a:r>
            <a:r>
              <a:rPr lang="en-US" i="1" dirty="0" err="1" smtClean="0"/>
              <a:t>bp</a:t>
            </a:r>
            <a:r>
              <a:rPr lang="en-US" i="1" baseline="-25000" dirty="0" err="1" smtClean="0"/>
              <a:t>A</a:t>
            </a:r>
            <a:r>
              <a:rPr lang="en-US" dirty="0" smtClean="0"/>
              <a:t>, while Bob will compute the number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B</a:t>
            </a:r>
            <a:r>
              <a:rPr lang="en-US" dirty="0" smtClean="0"/>
              <a:t> = </a:t>
            </a:r>
            <a:r>
              <a:rPr lang="en-US" i="1" dirty="0" err="1" smtClean="0"/>
              <a:t>bp</a:t>
            </a:r>
            <a:r>
              <a:rPr lang="en-US" i="1" baseline="-25000" dirty="0" err="1" smtClean="0"/>
              <a:t>B</a:t>
            </a:r>
            <a:r>
              <a:rPr lang="en-US" dirty="0" smtClean="0"/>
              <a:t>.  Alice will tell Bob the value of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A</a:t>
            </a:r>
            <a:r>
              <a:rPr lang="en-US" dirty="0" smtClean="0"/>
              <a:t>, while Bob will tell Alice the value of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B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Alice will </a:t>
            </a:r>
            <a:r>
              <a:rPr lang="en-US" dirty="0" smtClean="0"/>
              <a:t>compute </a:t>
            </a:r>
            <a:r>
              <a:rPr lang="en-US" i="1" dirty="0" smtClean="0"/>
              <a:t>k</a:t>
            </a:r>
            <a:r>
              <a:rPr lang="en-US" dirty="0" smtClean="0"/>
              <a:t> =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B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dirty="0" smtClean="0"/>
              <a:t>, and Bob will </a:t>
            </a:r>
            <a:r>
              <a:rPr lang="en-US" dirty="0" smtClean="0"/>
              <a:t>compute </a:t>
            </a:r>
            <a:r>
              <a:rPr lang="en-US" i="1" dirty="0" smtClean="0"/>
              <a:t>k</a:t>
            </a:r>
            <a:r>
              <a:rPr lang="en-US" dirty="0" smtClean="0"/>
              <a:t> =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A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B</a:t>
            </a:r>
            <a:r>
              <a:rPr lang="en-US" dirty="0" smtClean="0"/>
              <a:t>.  This will be their key.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Alice and Bob agree to have </a:t>
            </a:r>
            <a:r>
              <a:rPr lang="en-US" i="1" dirty="0" smtClean="0"/>
              <a:t>b</a:t>
            </a:r>
            <a:r>
              <a:rPr lang="en-US" dirty="0" smtClean="0"/>
              <a:t> = 5.</a:t>
            </a:r>
          </a:p>
          <a:p>
            <a:r>
              <a:rPr lang="en-US" dirty="0" smtClean="0"/>
              <a:t>Alice picks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A</a:t>
            </a:r>
            <a:r>
              <a:rPr lang="en-US" i="1" dirty="0" smtClean="0"/>
              <a:t> </a:t>
            </a:r>
            <a:r>
              <a:rPr lang="en-US" dirty="0" smtClean="0"/>
              <a:t>= 3, while Bob picks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B</a:t>
            </a:r>
            <a:r>
              <a:rPr lang="en-US" i="1" dirty="0" smtClean="0"/>
              <a:t> </a:t>
            </a:r>
            <a:r>
              <a:rPr lang="en-US" dirty="0" smtClean="0"/>
              <a:t>= 2.  Alice computes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A</a:t>
            </a:r>
            <a:r>
              <a:rPr lang="en-US" i="1" dirty="0" smtClean="0"/>
              <a:t> </a:t>
            </a:r>
            <a:r>
              <a:rPr lang="en-US" dirty="0" smtClean="0"/>
              <a:t>= 15, and Bob computes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B</a:t>
            </a:r>
            <a:r>
              <a:rPr lang="en-US" dirty="0" smtClean="0"/>
              <a:t> = 10.</a:t>
            </a:r>
          </a:p>
          <a:p>
            <a:r>
              <a:rPr lang="en-US" dirty="0" smtClean="0"/>
              <a:t>Alice and Bob exchange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A</a:t>
            </a:r>
            <a:r>
              <a:rPr lang="en-US" dirty="0" smtClean="0"/>
              <a:t> and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B</a:t>
            </a:r>
            <a:r>
              <a:rPr lang="en-US" dirty="0" smtClean="0"/>
              <a:t>.  </a:t>
            </a:r>
          </a:p>
          <a:p>
            <a:r>
              <a:rPr lang="en-US" dirty="0" smtClean="0"/>
              <a:t>Alice computes </a:t>
            </a:r>
            <a:r>
              <a:rPr lang="en-US" i="1" dirty="0" smtClean="0"/>
              <a:t>k</a:t>
            </a:r>
            <a:r>
              <a:rPr lang="en-US" dirty="0" smtClean="0"/>
              <a:t> = 3*10 = 30, while Bob computer </a:t>
            </a:r>
            <a:r>
              <a:rPr lang="en-US" i="1" dirty="0" smtClean="0"/>
              <a:t>k</a:t>
            </a:r>
            <a:r>
              <a:rPr lang="en-US" dirty="0" smtClean="0"/>
              <a:t> = 2*15 = 30.  They now use </a:t>
            </a:r>
            <a:r>
              <a:rPr lang="en-US" i="1" dirty="0" smtClean="0"/>
              <a:t>k</a:t>
            </a:r>
            <a:r>
              <a:rPr lang="en-US" dirty="0" smtClean="0"/>
              <a:t> = 30 with their SDR.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275</TotalTime>
  <Words>1435</Words>
  <Application>Microsoft Office PowerPoint</Application>
  <PresentationFormat>On-screen Show (4:3)</PresentationFormat>
  <Paragraphs>130</Paragraphs>
  <Slides>38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Flow</vt:lpstr>
      <vt:lpstr>Equation</vt:lpstr>
      <vt:lpstr>What is Elliptic Curve Cryptography?</vt:lpstr>
      <vt:lpstr>Outline</vt:lpstr>
      <vt:lpstr>Basic Cryptography</vt:lpstr>
      <vt:lpstr>Secret Decoder Ring</vt:lpstr>
      <vt:lpstr>Secret Decoder Ring.</vt:lpstr>
      <vt:lpstr>Real Life SDR</vt:lpstr>
      <vt:lpstr>Key Exchange Problem</vt:lpstr>
      <vt:lpstr>Diffie-Hellman’s Idea</vt:lpstr>
      <vt:lpstr>Example</vt:lpstr>
      <vt:lpstr>Can Eve Figure out k?</vt:lpstr>
      <vt:lpstr>Elliptic Curves</vt:lpstr>
      <vt:lpstr>Examples</vt:lpstr>
      <vt:lpstr>Group Structure P # Q</vt:lpstr>
      <vt:lpstr>Group Structure: P + Q</vt:lpstr>
      <vt:lpstr>Group Structure: P + P</vt:lpstr>
      <vt:lpstr>Group Structure: P + O</vt:lpstr>
      <vt:lpstr>Group Structure: Recap</vt:lpstr>
      <vt:lpstr>Equations for Addition</vt:lpstr>
      <vt:lpstr>Changing the Field</vt:lpstr>
      <vt:lpstr>Mod p</vt:lpstr>
      <vt:lpstr>Elliptic Curve mod p</vt:lpstr>
      <vt:lpstr>Defining mP</vt:lpstr>
      <vt:lpstr>Example mod 541</vt:lpstr>
      <vt:lpstr>Example mod 541</vt:lpstr>
      <vt:lpstr>Example mod 541</vt:lpstr>
      <vt:lpstr>Example mod 541</vt:lpstr>
      <vt:lpstr>Example mod 541</vt:lpstr>
      <vt:lpstr>Elliptic Curve Discrete Log Problem</vt:lpstr>
      <vt:lpstr>ECDLP</vt:lpstr>
      <vt:lpstr>Key Exchange</vt:lpstr>
      <vt:lpstr>Example</vt:lpstr>
      <vt:lpstr>Is it secure?</vt:lpstr>
      <vt:lpstr>Why Use It?</vt:lpstr>
      <vt:lpstr>Addition Problem Mod p</vt:lpstr>
      <vt:lpstr>Black Box Addition Problem</vt:lpstr>
      <vt:lpstr>Microsoft’s DRM</vt:lpstr>
      <vt:lpstr>Crypto’s Dirty Secret</vt:lpstr>
      <vt:lpstr>The End!</vt:lpstr>
    </vt:vector>
  </TitlesOfParts>
  <Company>University of North Florida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Elliptic Curve Cryptography?</dc:title>
  <dc:creator>Dan Dreibelbis</dc:creator>
  <cp:lastModifiedBy>Dan Dreibelbis</cp:lastModifiedBy>
  <cp:revision>26</cp:revision>
  <dcterms:created xsi:type="dcterms:W3CDTF">2009-01-30T14:17:53Z</dcterms:created>
  <dcterms:modified xsi:type="dcterms:W3CDTF">2010-04-01T19:13:08Z</dcterms:modified>
</cp:coreProperties>
</file>